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6" r:id="rId2"/>
    <p:sldId id="290" r:id="rId3"/>
    <p:sldId id="297" r:id="rId4"/>
    <p:sldId id="298" r:id="rId5"/>
    <p:sldId id="300" r:id="rId6"/>
    <p:sldId id="299" r:id="rId7"/>
    <p:sldId id="302" r:id="rId8"/>
    <p:sldId id="301" r:id="rId9"/>
    <p:sldId id="304" r:id="rId10"/>
    <p:sldId id="296" r:id="rId11"/>
  </p:sldIdLst>
  <p:sldSz cx="9144000" cy="6858000" type="screen4x3"/>
  <p:notesSz cx="6858000" cy="9144000"/>
  <p:custDataLst>
    <p:tags r:id="rId14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1C0A"/>
    <a:srgbClr val="767676"/>
    <a:srgbClr val="BCBCB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02"/>
      </p:cViewPr>
      <p:guideLst>
        <p:guide orient="horz" pos="2880"/>
        <p:guide pos="2160"/>
      </p:guideLst>
    </p:cSldViewPr>
  </p:notesViewPr>
  <p:gridSpacing cx="50800" cy="50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74563-04DD-4728-8CC2-AD790F9B42D8}" type="datetimeFigureOut">
              <a:rPr lang="de-DE" sz="600" smtClean="0">
                <a:latin typeface="Arial" pitchFamily="34" charset="0"/>
                <a:cs typeface="Arial" pitchFamily="34" charset="0"/>
              </a:rPr>
              <a:pPr/>
              <a:t>20.05.2017</a:t>
            </a:fld>
            <a:endParaRPr lang="de-DE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sz="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C5C09-A086-41B5-AB93-0D519CF90B74}" type="slidenum">
              <a:rPr lang="de-DE" sz="6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de-DE" sz="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799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600"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600">
                <a:latin typeface="Arial" pitchFamily="34" charset="0"/>
                <a:cs typeface="Arial" pitchFamily="34" charset="0"/>
              </a:defRPr>
            </a:lvl1pPr>
          </a:lstStyle>
          <a:p>
            <a:fld id="{F8D99BBB-DA91-45F1-94E4-DDBAA3887247}" type="datetimeFigureOut">
              <a:rPr lang="de-DE" smtClean="0"/>
              <a:pPr/>
              <a:t>20.05.2017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">
                <a:latin typeface="Arial" pitchFamily="34" charset="0"/>
                <a:cs typeface="Arial" pitchFamily="34" charset="0"/>
              </a:defRPr>
            </a:lvl1pPr>
          </a:lstStyle>
          <a:p>
            <a:fld id="{CEC6974F-3C9C-44C7-8DD3-1BF295C9E94D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6421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07963" indent="-206375" algn="l" defTabSz="914400" rtl="0" eaLnBrk="1" latinLnBrk="0" hangingPunct="1">
      <a:buClr>
        <a:srgbClr val="F21C0A"/>
      </a:buClr>
      <a:buFont typeface="Wingdings" pitchFamily="2" charset="2"/>
      <a:buChar char="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209550" indent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412750" indent="-201613" algn="l" defTabSz="914400" rtl="0" eaLnBrk="1" latinLnBrk="0" hangingPunct="1">
      <a:buClr>
        <a:srgbClr val="F21C0A"/>
      </a:buClr>
      <a:buFont typeface="Wingdings" pitchFamily="2" charset="2"/>
      <a:buChar char="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14338" indent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6974F-3C9C-44C7-8DD3-1BF295C9E94D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7788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6974F-3C9C-44C7-8DD3-1BF295C9E94D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7788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6974F-3C9C-44C7-8DD3-1BF295C9E94D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7788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6974F-3C9C-44C7-8DD3-1BF295C9E94D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7788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6974F-3C9C-44C7-8DD3-1BF295C9E94D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7788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6974F-3C9C-44C7-8DD3-1BF295C9E94D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7788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6974F-3C9C-44C7-8DD3-1BF295C9E94D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7788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6974F-3C9C-44C7-8DD3-1BF295C9E94D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7788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600" y="3606800"/>
            <a:ext cx="6705600" cy="1181100"/>
          </a:xfrm>
        </p:spPr>
        <p:txBody>
          <a:bodyPr anchor="b" anchorCtr="0"/>
          <a:lstStyle>
            <a:lvl1pPr>
              <a:defRPr>
                <a:solidFill>
                  <a:srgbClr val="F21C0A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09600" y="5035550"/>
            <a:ext cx="6705600" cy="457200"/>
          </a:xfrm>
        </p:spPr>
        <p:txBody>
          <a:bodyPr>
            <a:noAutofit/>
          </a:bodyPr>
          <a:lstStyle>
            <a:lvl1pPr marL="0" indent="0" algn="l">
              <a:lnSpc>
                <a:spcPts val="1800"/>
              </a:lnSpc>
              <a:buNone/>
              <a:defRPr sz="1400">
                <a:solidFill>
                  <a:srgbClr val="7676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7" name="eon_logo1" descr="EON_MI_W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12087" y="6042025"/>
            <a:ext cx="1331976" cy="5394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66750"/>
            <a:ext cx="7924800" cy="6096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66750"/>
            <a:ext cx="7924800" cy="6096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422400"/>
            <a:ext cx="3886200" cy="42164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1422400"/>
            <a:ext cx="3886200" cy="42164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66750"/>
            <a:ext cx="7924800" cy="6096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1" y="1422400"/>
            <a:ext cx="2439987" cy="42164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352801" y="1422400"/>
            <a:ext cx="2439987" cy="42164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Inhaltsplatzhalter 3"/>
          <p:cNvSpPr>
            <a:spLocks noGrp="1"/>
          </p:cNvSpPr>
          <p:nvPr>
            <p:ph sz="half" idx="13"/>
          </p:nvPr>
        </p:nvSpPr>
        <p:spPr>
          <a:xfrm>
            <a:off x="6096000" y="1422400"/>
            <a:ext cx="2439987" cy="42164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66750"/>
            <a:ext cx="79248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422400"/>
            <a:ext cx="3886200" cy="3048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1727200"/>
            <a:ext cx="3886200" cy="39116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422400"/>
            <a:ext cx="3886200" cy="3048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727200"/>
            <a:ext cx="3886200" cy="39116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666750"/>
            <a:ext cx="7924800" cy="609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422400"/>
            <a:ext cx="7924800" cy="421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5975" y="6403340"/>
            <a:ext cx="6553200" cy="190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800"/>
              </a:lnSpc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09600" y="6403340"/>
            <a:ext cx="173037" cy="1905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800"/>
              </a:lnSpc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49DBC-5EFD-468C-9F9F-C80FB4A03599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7" name="eon_logo2" descr="EON_MI_W.tif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7812087" y="6042025"/>
            <a:ext cx="1331976" cy="5394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500" kern="1200">
          <a:solidFill>
            <a:srgbClr val="F21C0A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07963" indent="-206375" algn="l" defTabSz="914400" rtl="0" eaLnBrk="1" latinLnBrk="0" hangingPunct="1">
        <a:lnSpc>
          <a:spcPts val="2400"/>
        </a:lnSpc>
        <a:spcBef>
          <a:spcPts val="0"/>
        </a:spcBef>
        <a:buClr>
          <a:srgbClr val="F21C0A"/>
        </a:buClr>
        <a:buFont typeface="Wingdings" pitchFamily="2" charset="2"/>
        <a:buChar char="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09550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12750" indent="-201613" algn="l" defTabSz="914400" rtl="0" eaLnBrk="1" latinLnBrk="0" hangingPunct="1">
        <a:lnSpc>
          <a:spcPts val="2400"/>
        </a:lnSpc>
        <a:spcBef>
          <a:spcPts val="0"/>
        </a:spcBef>
        <a:buClr>
          <a:srgbClr val="F21C0A"/>
        </a:buClr>
        <a:buFont typeface="Wingdings" pitchFamily="2" charset="2"/>
        <a:buChar char="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414338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617538" indent="-203200" algn="l" defTabSz="914400" rtl="0" eaLnBrk="1" latinLnBrk="0" hangingPunct="1">
        <a:lnSpc>
          <a:spcPts val="2400"/>
        </a:lnSpc>
        <a:spcBef>
          <a:spcPts val="0"/>
        </a:spcBef>
        <a:buClr>
          <a:srgbClr val="F21C0A"/>
        </a:buClr>
        <a:buFont typeface="Wingdings" pitchFamily="2" charset="2"/>
        <a:buChar char="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617538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820738" indent="-203200" algn="l" defTabSz="914400" rtl="0" eaLnBrk="1" latinLnBrk="0" hangingPunct="1">
        <a:lnSpc>
          <a:spcPts val="2400"/>
        </a:lnSpc>
        <a:spcBef>
          <a:spcPts val="0"/>
        </a:spcBef>
        <a:buClr>
          <a:srgbClr val="F21C0A"/>
        </a:buClr>
        <a:buFont typeface="Wingdings" pitchFamily="2" charset="2"/>
        <a:buChar char="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820738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600" y="4089400"/>
            <a:ext cx="6705600" cy="11811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/>
          <a:lstStyle/>
          <a:p>
            <a:pPr>
              <a:spcBef>
                <a:spcPts val="0"/>
              </a:spcBef>
            </a:pPr>
            <a:br>
              <a:rPr lang="cs-CZ" dirty="0">
                <a:latin typeface="Arial"/>
              </a:rPr>
            </a:br>
            <a:br>
              <a:rPr lang="cs-CZ" dirty="0">
                <a:latin typeface="Arial"/>
              </a:rPr>
            </a:br>
            <a:br>
              <a:rPr lang="cs-CZ" sz="2800" dirty="0"/>
            </a:br>
            <a:r>
              <a:rPr lang="cs-CZ" sz="2800" dirty="0"/>
              <a:t>Regulátory veřejného osvětlení RPR Plus!</a:t>
            </a:r>
            <a:endParaRPr lang="cs-CZ" sz="2800" dirty="0">
              <a:latin typeface="Arial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09600" y="5562600"/>
            <a:ext cx="6705600" cy="812800"/>
          </a:xfrm>
          <a:prstGeom prst="rect">
            <a:avLst/>
          </a:prstGeom>
          <a:ln w="127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Filip Kolomazník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BLUENET INTERNATIONAL SE</a:t>
            </a:r>
          </a:p>
          <a:p>
            <a:r>
              <a:rPr lang="cs-CZ" sz="2000" dirty="0"/>
              <a:t>18. 10. 2016</a:t>
            </a:r>
            <a:endParaRPr lang="cs-CZ" sz="20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5655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073400"/>
            <a:ext cx="3759200" cy="406400"/>
          </a:xfrm>
        </p:spPr>
        <p:txBody>
          <a:bodyPr/>
          <a:lstStyle/>
          <a:p>
            <a:r>
              <a:rPr lang="cs-CZ" dirty="0"/>
              <a:t>Děkuji Vám za pozornost.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3" name="TextovéPole 2"/>
          <p:cNvSpPr txBox="1"/>
          <p:nvPr/>
        </p:nvSpPr>
        <p:spPr>
          <a:xfrm>
            <a:off x="965200" y="448274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s-CZ" dirty="0"/>
              <a:t>V případě zájmu o produkt kontaktujte svého E.ON obchodníka!</a:t>
            </a:r>
          </a:p>
        </p:txBody>
      </p:sp>
    </p:spTree>
    <p:extLst>
      <p:ext uri="{BB962C8B-B14F-4D97-AF65-F5344CB8AC3E}">
        <p14:creationId xmlns:p14="http://schemas.microsoft.com/office/powerpoint/2010/main" val="3509976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8800" y="635000"/>
            <a:ext cx="7924800" cy="609600"/>
          </a:xfrm>
        </p:spPr>
        <p:txBody>
          <a:bodyPr/>
          <a:lstStyle/>
          <a:p>
            <a:r>
              <a:rPr lang="cs-CZ" dirty="0"/>
              <a:t>Program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8800" y="1549400"/>
            <a:ext cx="7975600" cy="4859879"/>
          </a:xfrm>
        </p:spPr>
        <p:txBody>
          <a:bodyPr/>
          <a:lstStyle/>
          <a:p>
            <a:pPr marL="470000" lvl="1" indent="-45720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cs-CZ" sz="2000" dirty="0">
                <a:solidFill>
                  <a:srgbClr val="000000"/>
                </a:solidFill>
              </a:rPr>
              <a:t>Historie VO</a:t>
            </a:r>
          </a:p>
          <a:p>
            <a:pPr marL="470000" lvl="1" indent="-45720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cs-CZ" sz="2000" dirty="0">
                <a:solidFill>
                  <a:srgbClr val="000000"/>
                </a:solidFill>
              </a:rPr>
              <a:t>Aktuální situace VO, možnosti a výzvy pro starosty</a:t>
            </a:r>
          </a:p>
          <a:p>
            <a:pPr marL="470000" lvl="1" indent="-45720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cs-CZ" sz="2000" dirty="0">
                <a:solidFill>
                  <a:srgbClr val="000000"/>
                </a:solidFill>
              </a:rPr>
              <a:t>Proč Regulátory VO? Případová studie Regulátory x LED</a:t>
            </a:r>
          </a:p>
          <a:p>
            <a:pPr marL="470000" lvl="1" indent="-45720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cs-CZ" sz="2000" dirty="0">
                <a:solidFill>
                  <a:srgbClr val="000000"/>
                </a:solidFill>
              </a:rPr>
              <a:t>Technická specifikace</a:t>
            </a:r>
          </a:p>
          <a:p>
            <a:pPr marL="470000" lvl="1" indent="-45720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cs-CZ" sz="2000" dirty="0">
                <a:solidFill>
                  <a:srgbClr val="000000"/>
                </a:solidFill>
              </a:rPr>
              <a:t>Jak postupovat v případě zájmu?</a:t>
            </a:r>
          </a:p>
          <a:p>
            <a:pPr marL="470000" lvl="1" indent="-45720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cs-CZ" sz="2000" dirty="0">
                <a:solidFill>
                  <a:srgbClr val="000000"/>
                </a:solidFill>
              </a:rPr>
              <a:t>Dotazy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3327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8800" y="635000"/>
            <a:ext cx="7924800" cy="609600"/>
          </a:xfrm>
        </p:spPr>
        <p:txBody>
          <a:bodyPr/>
          <a:lstStyle/>
          <a:p>
            <a:r>
              <a:rPr lang="cs-CZ" dirty="0"/>
              <a:t>1. Historie VO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1026" name="Picture 2" descr="Výsledek obrázku pro tallow lamp public ligh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65400"/>
            <a:ext cx="1763105" cy="31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lampá&amp;rcaron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2565400"/>
            <a:ext cx="43815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1206500"/>
            <a:ext cx="2071976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Výsledek obrázku pro obloukové lam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40024"/>
            <a:ext cx="4381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612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8800" y="635000"/>
            <a:ext cx="7924800" cy="609600"/>
          </a:xfrm>
        </p:spPr>
        <p:txBody>
          <a:bodyPr/>
          <a:lstStyle/>
          <a:p>
            <a:r>
              <a:rPr lang="cs-CZ" dirty="0"/>
              <a:t>2. Historie 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8800" y="1549400"/>
            <a:ext cx="7975600" cy="4859879"/>
          </a:xfrm>
        </p:spPr>
        <p:txBody>
          <a:bodyPr/>
          <a:lstStyle/>
          <a:p>
            <a:pPr marL="216000" lvl="1" indent="-203200">
              <a:lnSpc>
                <a:spcPct val="150000"/>
              </a:lnSpc>
              <a:buSzPct val="100000"/>
              <a:buFont typeface="Wingdings"/>
              <a:buChar char=""/>
            </a:pPr>
            <a:r>
              <a:rPr lang="cs-CZ" sz="2000" dirty="0">
                <a:solidFill>
                  <a:srgbClr val="000000"/>
                </a:solidFill>
              </a:rPr>
              <a:t>Text a obrázky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701800"/>
            <a:ext cx="362902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vo.wbs.cz/img0009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2" y="1701800"/>
            <a:ext cx="3003548" cy="225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ýsledek obrázku pro vysokotlaká sodíková výbojka 125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4253011"/>
            <a:ext cx="2000811" cy="195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331912" y="6324600"/>
            <a:ext cx="1473200" cy="375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cs-CZ" dirty="0"/>
              <a:t>400W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553200" y="5042196"/>
            <a:ext cx="1473200" cy="375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s-CZ" dirty="0"/>
              <a:t>125W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518400" y="2623589"/>
            <a:ext cx="1473200" cy="375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s-CZ" dirty="0"/>
              <a:t>250W</a:t>
            </a:r>
          </a:p>
        </p:txBody>
      </p:sp>
    </p:spTree>
    <p:extLst>
      <p:ext uri="{BB962C8B-B14F-4D97-AF65-F5344CB8AC3E}">
        <p14:creationId xmlns:p14="http://schemas.microsoft.com/office/powerpoint/2010/main" val="1780588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8800" y="635000"/>
            <a:ext cx="7924800" cy="609600"/>
          </a:xfrm>
        </p:spPr>
        <p:txBody>
          <a:bodyPr/>
          <a:lstStyle/>
          <a:p>
            <a:r>
              <a:rPr lang="cs-CZ" dirty="0"/>
              <a:t>2. Aktuální situace VO, možnosti a výzvy pro starosty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28003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016000" y="45466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s-CZ" dirty="0"/>
              <a:t>70W / 125W</a:t>
            </a: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3759200" y="3628315"/>
            <a:ext cx="12700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Výsledek obrázku pro led lampy ve&amp;rcaron;ejné osv&amp;ecaron;tlen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713" y="2249487"/>
            <a:ext cx="3568799" cy="230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Přímá spojnice 10"/>
          <p:cNvCxnSpPr/>
          <p:nvPr/>
        </p:nvCxnSpPr>
        <p:spPr>
          <a:xfrm>
            <a:off x="4394200" y="1955800"/>
            <a:ext cx="0" cy="325120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1778001" y="5511800"/>
            <a:ext cx="5283200" cy="70788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s-CZ" sz="1600" dirty="0" err="1"/>
              <a:t>Wikipedia</a:t>
            </a:r>
            <a:r>
              <a:rPr lang="cs-CZ" sz="1600" dirty="0"/>
              <a:t>:      „</a:t>
            </a:r>
            <a:r>
              <a:rPr lang="cs-CZ" sz="1600" i="1" dirty="0"/>
              <a:t>Velkou budoucnost potom mají LED,          u nichž zatím </a:t>
            </a:r>
            <a:r>
              <a:rPr lang="cs-CZ" sz="1600" b="1" i="1" dirty="0"/>
              <a:t>většímu rozšíření brání jejich cena </a:t>
            </a:r>
            <a:r>
              <a:rPr lang="cs-CZ" sz="1600" i="1" dirty="0"/>
              <a:t>[…]</a:t>
            </a:r>
            <a:r>
              <a:rPr lang="cs-CZ" sz="1600" dirty="0"/>
              <a:t>.“</a:t>
            </a:r>
          </a:p>
        </p:txBody>
      </p:sp>
      <p:cxnSp>
        <p:nvCxnSpPr>
          <p:cNvPr id="14" name="Přímá spojnice se šipkou 13"/>
          <p:cNvCxnSpPr/>
          <p:nvPr/>
        </p:nvCxnSpPr>
        <p:spPr>
          <a:xfrm flipV="1">
            <a:off x="3759200" y="2768600"/>
            <a:ext cx="1422400" cy="8597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3759200" y="3628315"/>
            <a:ext cx="1422400" cy="81033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obrázek 1" descr="C:\Users\Stašek\Documents\RPR25N  Display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740400" y="4033482"/>
            <a:ext cx="2542857" cy="180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ovéPole 17"/>
          <p:cNvSpPr txBox="1"/>
          <p:nvPr/>
        </p:nvSpPr>
        <p:spPr>
          <a:xfrm>
            <a:off x="3743262" y="6031814"/>
            <a:ext cx="3498850" cy="375744"/>
          </a:xfrm>
          <a:prstGeom prst="rect">
            <a:avLst/>
          </a:prstGeom>
          <a:noFill/>
          <a:ln>
            <a:solidFill>
              <a:srgbClr val="767676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cs-CZ" dirty="0"/>
              <a:t>A co když existuje i jiná cesta?</a:t>
            </a:r>
          </a:p>
        </p:txBody>
      </p:sp>
      <p:cxnSp>
        <p:nvCxnSpPr>
          <p:cNvPr id="21" name="Přímá spojnice 20"/>
          <p:cNvCxnSpPr/>
          <p:nvPr/>
        </p:nvCxnSpPr>
        <p:spPr>
          <a:xfrm>
            <a:off x="5492687" y="1600200"/>
            <a:ext cx="0" cy="1371600"/>
          </a:xfrm>
          <a:prstGeom prst="line">
            <a:avLst/>
          </a:prstGeom>
          <a:ln>
            <a:solidFill>
              <a:srgbClr val="F21C0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5740400" y="4780456"/>
            <a:ext cx="1524000" cy="375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cs-CZ" dirty="0"/>
              <a:t>40W</a:t>
            </a:r>
          </a:p>
        </p:txBody>
      </p:sp>
    </p:spTree>
    <p:extLst>
      <p:ext uri="{BB962C8B-B14F-4D97-AF65-F5344CB8AC3E}">
        <p14:creationId xmlns:p14="http://schemas.microsoft.com/office/powerpoint/2010/main" val="388819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01 0.00416 L -0.02534 -0.18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96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35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043E-7 L 0.14722 -0.140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1" y="-703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11219E-7 L 0.31111 -0.3920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56" y="-1961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2" animBg="1"/>
      <p:bldP spid="18" grpId="3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8800" y="635000"/>
            <a:ext cx="7924800" cy="609600"/>
          </a:xfrm>
        </p:spPr>
        <p:txBody>
          <a:bodyPr/>
          <a:lstStyle/>
          <a:p>
            <a:r>
              <a:rPr lang="cs-CZ" dirty="0"/>
              <a:t>2. Aktuální situace VO, možnosti a výzvy pro starosty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346200"/>
            <a:ext cx="8026400" cy="432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1917762"/>
            <a:ext cx="4495094" cy="337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1676204"/>
            <a:ext cx="5206207" cy="390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aoblený obdélník 5"/>
          <p:cNvSpPr/>
          <p:nvPr/>
        </p:nvSpPr>
        <p:spPr>
          <a:xfrm>
            <a:off x="5486400" y="2667000"/>
            <a:ext cx="355600" cy="25400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42913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117600" y="6070600"/>
            <a:ext cx="1473200" cy="375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cs-CZ" dirty="0"/>
              <a:t>PŘED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927600" y="6070600"/>
            <a:ext cx="1473200" cy="375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cs-CZ" dirty="0"/>
              <a:t>PO</a:t>
            </a: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2971800" y="6258472"/>
            <a:ext cx="157480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917762"/>
            <a:ext cx="4495095" cy="337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17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262140"/>
              </p:ext>
            </p:extLst>
          </p:nvPr>
        </p:nvGraphicFramePr>
        <p:xfrm>
          <a:off x="1219200" y="1447800"/>
          <a:ext cx="5965826" cy="3157641"/>
        </p:xfrm>
        <a:graphic>
          <a:graphicData uri="http://schemas.openxmlformats.org/drawingml/2006/table">
            <a:tbl>
              <a:tblPr/>
              <a:tblGrid>
                <a:gridCol w="2465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6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138">
                <a:tc>
                  <a:txBody>
                    <a:bodyPr/>
                    <a:lstStyle/>
                    <a:p>
                      <a:pPr algn="l" fontAlgn="b"/>
                      <a:r>
                        <a:rPr lang="cs-CZ" sz="2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Regulátorov</a:t>
                      </a:r>
                      <a:endParaRPr lang="cs-CZ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4" marR="10804" marT="108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1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Roční platba</a:t>
                      </a:r>
                    </a:p>
                  </a:txBody>
                  <a:tcPr marL="10804" marR="10804" marT="108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76 324 Kč </a:t>
                      </a:r>
                    </a:p>
                  </a:txBody>
                  <a:tcPr marL="10804" marR="10804" marT="10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4" marR="10804" marT="108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56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 kWh</a:t>
                      </a:r>
                    </a:p>
                  </a:txBody>
                  <a:tcPr marL="10804" marR="10804" marT="108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41 761 kWh    </a:t>
                      </a:r>
                    </a:p>
                  </a:txBody>
                  <a:tcPr marL="10804" marR="10804" marT="10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4" marR="10804" marT="10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cena za kWh</a:t>
                      </a:r>
                    </a:p>
                  </a:txBody>
                  <a:tcPr marL="10804" marR="10804" marT="108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1,83 Kč </a:t>
                      </a:r>
                    </a:p>
                  </a:txBody>
                  <a:tcPr marL="10804" marR="10804" marT="10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4" marR="10804" marT="10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804" marR="10804" marT="108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sodík 70W</a:t>
                      </a:r>
                    </a:p>
                  </a:txBody>
                  <a:tcPr marL="10804" marR="10804" marT="10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sodík 125W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sodík 400W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7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počet lamp [ks]</a:t>
                      </a:r>
                    </a:p>
                  </a:txBody>
                  <a:tcPr marL="10804" marR="10804" marT="108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 ks</a:t>
                      </a:r>
                    </a:p>
                  </a:txBody>
                  <a:tcPr marL="10804" marR="10804" marT="10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 ks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ks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7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úspora s regulátorem [%]</a:t>
                      </a:r>
                    </a:p>
                  </a:txBody>
                  <a:tcPr marL="10804" marR="10804" marT="108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35%</a:t>
                      </a:r>
                    </a:p>
                  </a:txBody>
                  <a:tcPr marL="10804" marR="10804" marT="10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35%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35%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7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úspora s 40W LED [%]</a:t>
                      </a:r>
                    </a:p>
                  </a:txBody>
                  <a:tcPr marL="10804" marR="10804" marT="108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43%</a:t>
                      </a:r>
                    </a:p>
                  </a:txBody>
                  <a:tcPr marL="10804" marR="10804" marT="10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68%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90%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11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absolutní roční úspora regulátor [Kč]</a:t>
                      </a:r>
                    </a:p>
                  </a:txBody>
                  <a:tcPr marL="10804" marR="10804" marT="108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26 713 Kč </a:t>
                      </a:r>
                    </a:p>
                  </a:txBody>
                  <a:tcPr marL="10804" marR="10804" marT="10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26 713 Kč 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26 713 Kč 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1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Absolutní roční úspora LED [Kč]</a:t>
                      </a:r>
                    </a:p>
                  </a:txBody>
                  <a:tcPr marL="10804" marR="10804" marT="108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32 710 Kč </a:t>
                      </a:r>
                    </a:p>
                  </a:txBody>
                  <a:tcPr marL="10804" marR="10804" marT="10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51 900 Kč 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68 692 Kč 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188352"/>
              </p:ext>
            </p:extLst>
          </p:nvPr>
        </p:nvGraphicFramePr>
        <p:xfrm>
          <a:off x="1219200" y="1447800"/>
          <a:ext cx="5965826" cy="3860800"/>
        </p:xfrm>
        <a:graphic>
          <a:graphicData uri="http://schemas.openxmlformats.org/drawingml/2006/table">
            <a:tbl>
              <a:tblPr/>
              <a:tblGrid>
                <a:gridCol w="2465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6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138">
                <a:tc>
                  <a:txBody>
                    <a:bodyPr/>
                    <a:lstStyle/>
                    <a:p>
                      <a:pPr algn="l" fontAlgn="b"/>
                      <a:r>
                        <a:rPr lang="cs-CZ" sz="2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Regulátorov</a:t>
                      </a:r>
                      <a:endParaRPr lang="cs-CZ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4" marR="10804" marT="108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1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Roční platba</a:t>
                      </a:r>
                    </a:p>
                  </a:txBody>
                  <a:tcPr marL="10804" marR="10804" marT="108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76 324 Kč </a:t>
                      </a:r>
                    </a:p>
                  </a:txBody>
                  <a:tcPr marL="10804" marR="10804" marT="10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4" marR="10804" marT="108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56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 kWh</a:t>
                      </a:r>
                    </a:p>
                  </a:txBody>
                  <a:tcPr marL="10804" marR="10804" marT="108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41 761 kWh    </a:t>
                      </a:r>
                    </a:p>
                  </a:txBody>
                  <a:tcPr marL="10804" marR="10804" marT="10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4" marR="10804" marT="10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cena za kWh</a:t>
                      </a:r>
                    </a:p>
                  </a:txBody>
                  <a:tcPr marL="10804" marR="10804" marT="108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1,83 Kč </a:t>
                      </a:r>
                    </a:p>
                  </a:txBody>
                  <a:tcPr marL="10804" marR="10804" marT="10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4" marR="10804" marT="10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804" marR="10804" marT="108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sodík 70W</a:t>
                      </a:r>
                    </a:p>
                  </a:txBody>
                  <a:tcPr marL="10804" marR="10804" marT="10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sodík 125W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sodík 400W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7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počet lamp [ks]</a:t>
                      </a:r>
                    </a:p>
                  </a:txBody>
                  <a:tcPr marL="10804" marR="10804" marT="108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 ks</a:t>
                      </a:r>
                    </a:p>
                  </a:txBody>
                  <a:tcPr marL="10804" marR="10804" marT="10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 ks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ks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7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úspora s regulátorem [%]</a:t>
                      </a:r>
                    </a:p>
                  </a:txBody>
                  <a:tcPr marL="10804" marR="10804" marT="108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35%</a:t>
                      </a:r>
                    </a:p>
                  </a:txBody>
                  <a:tcPr marL="10804" marR="10804" marT="10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35%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35%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7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úspora s 40W LED [%]</a:t>
                      </a:r>
                    </a:p>
                  </a:txBody>
                  <a:tcPr marL="10804" marR="10804" marT="108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43%</a:t>
                      </a:r>
                    </a:p>
                  </a:txBody>
                  <a:tcPr marL="10804" marR="10804" marT="10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68%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90%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11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absolutní roční úspora regulátor [Kč]</a:t>
                      </a:r>
                    </a:p>
                  </a:txBody>
                  <a:tcPr marL="10804" marR="10804" marT="108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26 713 Kč </a:t>
                      </a:r>
                    </a:p>
                  </a:txBody>
                  <a:tcPr marL="10804" marR="10804" marT="10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26 713 Kč 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26 713 Kč 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1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Absolutní roční úspora LED [Kč]</a:t>
                      </a:r>
                    </a:p>
                  </a:txBody>
                  <a:tcPr marL="10804" marR="10804" marT="108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32 710 Kč </a:t>
                      </a:r>
                    </a:p>
                  </a:txBody>
                  <a:tcPr marL="10804" marR="10804" marT="10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51 900 Kč 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68 692 Kč 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85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investice regulátor [Kč]</a:t>
                      </a:r>
                    </a:p>
                  </a:txBody>
                  <a:tcPr marL="10804" marR="10804" marT="10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do 100 tis. podle různých faktorů </a:t>
                      </a:r>
                    </a:p>
                  </a:txBody>
                  <a:tcPr marL="10804" marR="10804" marT="10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33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investice LED [Kč]</a:t>
                      </a:r>
                    </a:p>
                  </a:txBody>
                  <a:tcPr marL="10804" marR="10804" marT="10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1 455 087 Kč </a:t>
                      </a:r>
                    </a:p>
                  </a:txBody>
                  <a:tcPr marL="10804" marR="10804" marT="10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814 849 Kč 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254 640 Kč 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8800" y="635000"/>
            <a:ext cx="7924800" cy="609600"/>
          </a:xfrm>
        </p:spPr>
        <p:txBody>
          <a:bodyPr/>
          <a:lstStyle/>
          <a:p>
            <a:r>
              <a:rPr lang="cs-CZ" dirty="0"/>
              <a:t>3. Proč Regulátory? Případová studie Regulátory x LED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7</a:t>
            </a:fld>
            <a:endParaRPr lang="de-DE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588272"/>
              </p:ext>
            </p:extLst>
          </p:nvPr>
        </p:nvGraphicFramePr>
        <p:xfrm>
          <a:off x="1219200" y="1447800"/>
          <a:ext cx="5965826" cy="4521200"/>
        </p:xfrm>
        <a:graphic>
          <a:graphicData uri="http://schemas.openxmlformats.org/drawingml/2006/table">
            <a:tbl>
              <a:tblPr/>
              <a:tblGrid>
                <a:gridCol w="2465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6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138">
                <a:tc>
                  <a:txBody>
                    <a:bodyPr/>
                    <a:lstStyle/>
                    <a:p>
                      <a:pPr algn="l" fontAlgn="b"/>
                      <a:r>
                        <a:rPr lang="cs-CZ" sz="2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Regulátorov</a:t>
                      </a:r>
                      <a:endParaRPr lang="cs-CZ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4" marR="10804" marT="108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1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Roční platba</a:t>
                      </a:r>
                    </a:p>
                  </a:txBody>
                  <a:tcPr marL="10804" marR="10804" marT="108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76 324 Kč </a:t>
                      </a:r>
                    </a:p>
                  </a:txBody>
                  <a:tcPr marL="10804" marR="10804" marT="10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4" marR="10804" marT="108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56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 kWh</a:t>
                      </a:r>
                    </a:p>
                  </a:txBody>
                  <a:tcPr marL="10804" marR="10804" marT="108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41 761 kWh    </a:t>
                      </a:r>
                    </a:p>
                  </a:txBody>
                  <a:tcPr marL="10804" marR="10804" marT="10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4" marR="10804" marT="10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cena za kWh</a:t>
                      </a:r>
                    </a:p>
                  </a:txBody>
                  <a:tcPr marL="10804" marR="10804" marT="108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1,83 Kč </a:t>
                      </a:r>
                    </a:p>
                  </a:txBody>
                  <a:tcPr marL="10804" marR="10804" marT="10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4" marR="10804" marT="10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804" marR="10804" marT="108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sodík 70W</a:t>
                      </a:r>
                    </a:p>
                  </a:txBody>
                  <a:tcPr marL="10804" marR="10804" marT="10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sodík 125W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sodík 400W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7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počet lamp [ks]</a:t>
                      </a:r>
                    </a:p>
                  </a:txBody>
                  <a:tcPr marL="10804" marR="10804" marT="108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 ks</a:t>
                      </a:r>
                    </a:p>
                  </a:txBody>
                  <a:tcPr marL="10804" marR="10804" marT="10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 ks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ks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7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úspora s regulátorem [%]</a:t>
                      </a:r>
                    </a:p>
                  </a:txBody>
                  <a:tcPr marL="10804" marR="10804" marT="108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35%</a:t>
                      </a:r>
                    </a:p>
                  </a:txBody>
                  <a:tcPr marL="10804" marR="10804" marT="10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35%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35%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79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úspora s 40W LED [%]</a:t>
                      </a:r>
                    </a:p>
                  </a:txBody>
                  <a:tcPr marL="10804" marR="10804" marT="108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43%</a:t>
                      </a:r>
                    </a:p>
                  </a:txBody>
                  <a:tcPr marL="10804" marR="10804" marT="10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68%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90%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11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absolutní roční úspora regulátor [Kč]</a:t>
                      </a:r>
                    </a:p>
                  </a:txBody>
                  <a:tcPr marL="10804" marR="10804" marT="108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26 713 Kč </a:t>
                      </a:r>
                    </a:p>
                  </a:txBody>
                  <a:tcPr marL="10804" marR="10804" marT="10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26 713 Kč 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26 713 Kč 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1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Absolutní roční úspora LED [Kč]</a:t>
                      </a:r>
                    </a:p>
                  </a:txBody>
                  <a:tcPr marL="10804" marR="10804" marT="108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32 710 Kč </a:t>
                      </a:r>
                    </a:p>
                  </a:txBody>
                  <a:tcPr marL="10804" marR="10804" marT="10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51 900 Kč 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68 692 Kč 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85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investice regulátor [Kč]</a:t>
                      </a:r>
                    </a:p>
                  </a:txBody>
                  <a:tcPr marL="10804" marR="10804" marT="10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do 100 tis. podle různých faktorů </a:t>
                      </a:r>
                    </a:p>
                  </a:txBody>
                  <a:tcPr marL="10804" marR="10804" marT="10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33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investice LED [Kč]</a:t>
                      </a:r>
                    </a:p>
                  </a:txBody>
                  <a:tcPr marL="10804" marR="10804" marT="10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1 455 087 Kč </a:t>
                      </a:r>
                    </a:p>
                  </a:txBody>
                  <a:tcPr marL="10804" marR="10804" marT="10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814 849 Kč 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254 640 Kč 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návratnost regulátor [let]</a:t>
                      </a:r>
                    </a:p>
                  </a:txBody>
                  <a:tcPr marL="10804" marR="10804" marT="10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10804" marR="10804" marT="10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návratnost LED [let]</a:t>
                      </a:r>
                    </a:p>
                  </a:txBody>
                  <a:tcPr marL="10804" marR="10804" marT="10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44,5</a:t>
                      </a:r>
                    </a:p>
                  </a:txBody>
                  <a:tcPr marL="10804" marR="10804" marT="10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261909"/>
              </p:ext>
            </p:extLst>
          </p:nvPr>
        </p:nvGraphicFramePr>
        <p:xfrm>
          <a:off x="1219200" y="1447800"/>
          <a:ext cx="5965826" cy="1371600"/>
        </p:xfrm>
        <a:graphic>
          <a:graphicData uri="http://schemas.openxmlformats.org/drawingml/2006/table">
            <a:tbl>
              <a:tblPr/>
              <a:tblGrid>
                <a:gridCol w="2465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6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138">
                <a:tc>
                  <a:txBody>
                    <a:bodyPr/>
                    <a:lstStyle/>
                    <a:p>
                      <a:pPr algn="l" fontAlgn="b"/>
                      <a:r>
                        <a:rPr lang="cs-CZ" sz="2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Regulátorov</a:t>
                      </a:r>
                      <a:endParaRPr lang="cs-CZ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4" marR="10804" marT="108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102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Roční platba</a:t>
                      </a:r>
                    </a:p>
                  </a:txBody>
                  <a:tcPr marL="10804" marR="10804" marT="108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76 324 Kč </a:t>
                      </a:r>
                    </a:p>
                  </a:txBody>
                  <a:tcPr marL="10804" marR="10804" marT="10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4" marR="10804" marT="108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56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 kWh</a:t>
                      </a:r>
                    </a:p>
                  </a:txBody>
                  <a:tcPr marL="10804" marR="10804" marT="108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41 761 kWh    </a:t>
                      </a:r>
                    </a:p>
                  </a:txBody>
                  <a:tcPr marL="10804" marR="10804" marT="10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4" marR="10804" marT="10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cena za kWh</a:t>
                      </a:r>
                    </a:p>
                  </a:txBody>
                  <a:tcPr marL="10804" marR="10804" marT="1080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1,83 Kč </a:t>
                      </a:r>
                    </a:p>
                  </a:txBody>
                  <a:tcPr marL="10804" marR="10804" marT="10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804" marR="10804" marT="10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804" marR="10804" marT="1080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346200"/>
            <a:ext cx="8026400" cy="432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aoblený obdélník 11"/>
          <p:cNvSpPr/>
          <p:nvPr/>
        </p:nvSpPr>
        <p:spPr>
          <a:xfrm>
            <a:off x="5486400" y="2667000"/>
            <a:ext cx="355600" cy="25400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err="1">
              <a:solidFill>
                <a:srgbClr val="00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168400" y="5969000"/>
            <a:ext cx="4216400" cy="416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s-CZ" sz="3200" dirty="0"/>
              <a:t>Regulátor &amp; LED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1" y="2865707"/>
            <a:ext cx="1930400" cy="143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Přímá spojnice se šipkou 14"/>
          <p:cNvCxnSpPr/>
          <p:nvPr/>
        </p:nvCxnSpPr>
        <p:spPr>
          <a:xfrm>
            <a:off x="2184400" y="3571539"/>
            <a:ext cx="740485" cy="986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ázek 1" descr="C:\Users\Stašek\Documents\RPR25N  Display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121343" y="2678306"/>
            <a:ext cx="2542857" cy="180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Přímá spojnice se šipkou 17"/>
          <p:cNvCxnSpPr/>
          <p:nvPr/>
        </p:nvCxnSpPr>
        <p:spPr>
          <a:xfrm>
            <a:off x="5842000" y="3581400"/>
            <a:ext cx="59729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Výsledek obrázku pro led lampy ve&amp;rcaron;ejné osv&amp;ecaron;tlení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306" y="2694383"/>
            <a:ext cx="2527694" cy="16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508000" y="4297092"/>
            <a:ext cx="812800" cy="375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cs-CZ" dirty="0"/>
              <a:t>70W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3071971" y="2300734"/>
            <a:ext cx="264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cs-CZ" dirty="0"/>
              <a:t>70W – 35 % = 45,5W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6439294" y="4325136"/>
            <a:ext cx="264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cs-CZ" dirty="0"/>
              <a:t>40W – 35 % = 26,6W</a:t>
            </a:r>
          </a:p>
          <a:p>
            <a:pPr algn="ctr">
              <a:lnSpc>
                <a:spcPts val="2400"/>
              </a:lnSpc>
            </a:pPr>
            <a:r>
              <a:rPr lang="cs-CZ" dirty="0"/>
              <a:t>(- 60 %)</a:t>
            </a:r>
          </a:p>
        </p:txBody>
      </p:sp>
    </p:spTree>
    <p:extLst>
      <p:ext uri="{BB962C8B-B14F-4D97-AF65-F5344CB8AC3E}">
        <p14:creationId xmlns:p14="http://schemas.microsoft.com/office/powerpoint/2010/main" val="221034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712E-6 L 0.16163 -0.1325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6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build="allAtOnce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8800" y="635000"/>
            <a:ext cx="7924800" cy="609600"/>
          </a:xfrm>
        </p:spPr>
        <p:txBody>
          <a:bodyPr/>
          <a:lstStyle/>
          <a:p>
            <a:r>
              <a:rPr lang="cs-CZ" dirty="0"/>
              <a:t>4. Technická specifikace – aneb jak to funguje?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8800" y="1549400"/>
            <a:ext cx="7975600" cy="4859879"/>
          </a:xfrm>
        </p:spPr>
        <p:txBody>
          <a:bodyPr/>
          <a:lstStyle/>
          <a:p>
            <a:pPr marL="12800" lvl="1" indent="0">
              <a:lnSpc>
                <a:spcPct val="150000"/>
              </a:lnSpc>
              <a:buSzPct val="100000"/>
              <a:buNone/>
            </a:pPr>
            <a:r>
              <a:rPr lang="cs-CZ" sz="2000" dirty="0"/>
              <a:t>Regulátor:</a:t>
            </a:r>
          </a:p>
          <a:p>
            <a:pPr marL="216000" lvl="1" indent="-203200">
              <a:lnSpc>
                <a:spcPct val="150000"/>
              </a:lnSpc>
              <a:buSzPct val="100000"/>
              <a:buFont typeface="Wingdings"/>
              <a:buChar char=""/>
            </a:pPr>
            <a:r>
              <a:rPr lang="cs-CZ" sz="2000" dirty="0"/>
              <a:t>= sofistikované zařízení řízené procesorem v reálném čase a datu</a:t>
            </a:r>
          </a:p>
          <a:p>
            <a:pPr marL="216000" lvl="1" indent="-203200">
              <a:lnSpc>
                <a:spcPct val="150000"/>
              </a:lnSpc>
              <a:buSzPct val="100000"/>
              <a:buFont typeface="Wingdings"/>
              <a:buChar char=""/>
            </a:pPr>
            <a:r>
              <a:rPr lang="cs-CZ" sz="2000" dirty="0"/>
              <a:t>Je vybaven vnitřní pamětí regulovaných veličin a chybových hlášení </a:t>
            </a:r>
          </a:p>
          <a:p>
            <a:pPr marL="216000" lvl="1" indent="-203200">
              <a:lnSpc>
                <a:spcPct val="150000"/>
              </a:lnSpc>
              <a:buSzPct val="100000"/>
              <a:buFont typeface="Wingdings"/>
              <a:buChar char=""/>
            </a:pPr>
            <a:r>
              <a:rPr lang="cs-CZ" sz="2000" dirty="0"/>
              <a:t>Umí sám sebe diagnostikovat a v případě potřeby je přepnut do bypassu</a:t>
            </a:r>
          </a:p>
          <a:p>
            <a:pPr marL="216000" lvl="1" indent="-203200">
              <a:lnSpc>
                <a:spcPct val="150000"/>
              </a:lnSpc>
              <a:buSzPct val="100000"/>
              <a:buFont typeface="Wingdings"/>
              <a:buChar char=""/>
            </a:pPr>
            <a:r>
              <a:rPr lang="cs-CZ" sz="2000" dirty="0"/>
              <a:t>Výrazně zvyšuje životnost výbojek a tím snižuje náklady na údržbu </a:t>
            </a:r>
          </a:p>
          <a:p>
            <a:pPr marL="216000" lvl="1" indent="-203200">
              <a:lnSpc>
                <a:spcPct val="150000"/>
              </a:lnSpc>
              <a:buSzPct val="100000"/>
              <a:buFont typeface="Wingdings"/>
              <a:buChar char=""/>
            </a:pPr>
            <a:r>
              <a:rPr lang="cs-CZ" sz="2000" dirty="0"/>
              <a:t>Rozlišuje:</a:t>
            </a:r>
          </a:p>
          <a:p>
            <a:pPr marL="625575" lvl="5">
              <a:lnSpc>
                <a:spcPct val="150000"/>
              </a:lnSpc>
              <a:buSzPct val="100000"/>
              <a:buFont typeface="Wingdings"/>
              <a:buChar char=""/>
            </a:pPr>
            <a:r>
              <a:rPr lang="cs-CZ" sz="2000" dirty="0"/>
              <a:t>Pracovní týden a víkend</a:t>
            </a:r>
          </a:p>
          <a:p>
            <a:pPr marL="625575" lvl="5">
              <a:lnSpc>
                <a:spcPct val="150000"/>
              </a:lnSpc>
              <a:buSzPct val="100000"/>
              <a:buFont typeface="Wingdings"/>
              <a:buChar char=""/>
            </a:pPr>
            <a:r>
              <a:rPr lang="cs-CZ" sz="2000" dirty="0"/>
              <a:t>Letní a zimní čas</a:t>
            </a:r>
          </a:p>
          <a:p>
            <a:pPr marL="625575" lvl="5">
              <a:lnSpc>
                <a:spcPct val="150000"/>
              </a:lnSpc>
              <a:buSzPct val="100000"/>
              <a:buFont typeface="Wingdings"/>
              <a:buChar char=""/>
            </a:pPr>
            <a:r>
              <a:rPr lang="cs-CZ" sz="2000" dirty="0"/>
              <a:t>„Astronomické hodiny“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8</a:t>
            </a:fld>
            <a:endParaRPr lang="de-DE"/>
          </a:p>
        </p:txBody>
      </p:sp>
      <p:grpSp>
        <p:nvGrpSpPr>
          <p:cNvPr id="46" name="Skupina 45"/>
          <p:cNvGrpSpPr/>
          <p:nvPr/>
        </p:nvGrpSpPr>
        <p:grpSpPr>
          <a:xfrm>
            <a:off x="101600" y="3276692"/>
            <a:ext cx="9017000" cy="2285908"/>
            <a:chOff x="101600" y="1440525"/>
            <a:chExt cx="9017000" cy="2285908"/>
          </a:xfrm>
        </p:grpSpPr>
        <p:sp>
          <p:nvSpPr>
            <p:cNvPr id="26" name="TextovéPole 25"/>
            <p:cNvSpPr txBox="1"/>
            <p:nvPr/>
          </p:nvSpPr>
          <p:spPr>
            <a:xfrm>
              <a:off x="8128000" y="2043821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cs-CZ" dirty="0"/>
                <a:t>svítání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7772400" y="2534973"/>
              <a:ext cx="1016000" cy="375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cs-CZ" dirty="0"/>
                <a:t>200V</a:t>
              </a:r>
            </a:p>
          </p:txBody>
        </p:sp>
        <p:cxnSp>
          <p:nvCxnSpPr>
            <p:cNvPr id="32" name="Přímá spojnice 31"/>
            <p:cNvCxnSpPr/>
            <p:nvPr/>
          </p:nvCxnSpPr>
          <p:spPr>
            <a:xfrm>
              <a:off x="203200" y="1877489"/>
              <a:ext cx="32512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/>
            <p:cNvCxnSpPr/>
            <p:nvPr/>
          </p:nvCxnSpPr>
          <p:spPr>
            <a:xfrm>
              <a:off x="3454400" y="1877489"/>
              <a:ext cx="0" cy="5080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/>
            <p:cNvCxnSpPr/>
            <p:nvPr/>
          </p:nvCxnSpPr>
          <p:spPr>
            <a:xfrm>
              <a:off x="3454400" y="2385489"/>
              <a:ext cx="9652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/>
            <p:cNvCxnSpPr/>
            <p:nvPr/>
          </p:nvCxnSpPr>
          <p:spPr>
            <a:xfrm>
              <a:off x="4419600" y="2385489"/>
              <a:ext cx="0" cy="8636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/>
            <p:cNvCxnSpPr/>
            <p:nvPr/>
          </p:nvCxnSpPr>
          <p:spPr>
            <a:xfrm>
              <a:off x="4419600" y="3249089"/>
              <a:ext cx="33020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/>
            <p:cNvCxnSpPr/>
            <p:nvPr/>
          </p:nvCxnSpPr>
          <p:spPr>
            <a:xfrm flipV="1">
              <a:off x="7721600" y="2385489"/>
              <a:ext cx="0" cy="8636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/>
            <p:cNvCxnSpPr/>
            <p:nvPr/>
          </p:nvCxnSpPr>
          <p:spPr>
            <a:xfrm>
              <a:off x="7721600" y="2385489"/>
              <a:ext cx="111760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ovéPole 38"/>
            <p:cNvSpPr txBox="1"/>
            <p:nvPr/>
          </p:nvSpPr>
          <p:spPr>
            <a:xfrm>
              <a:off x="2946400" y="1473210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cs-CZ" dirty="0"/>
                <a:t>22:00</a:t>
              </a:r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4000500" y="1985379"/>
              <a:ext cx="838200" cy="375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cs-CZ" dirty="0"/>
                <a:t>0:00</a:t>
              </a:r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7112000" y="2890108"/>
              <a:ext cx="838200" cy="375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cs-CZ" dirty="0"/>
                <a:t>5:30</a:t>
              </a:r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101600" y="1440525"/>
              <a:ext cx="101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cs-CZ" dirty="0"/>
                <a:t>setmění</a:t>
              </a:r>
            </a:p>
          </p:txBody>
        </p:sp>
        <p:sp>
          <p:nvSpPr>
            <p:cNvPr id="43" name="TextovéPole 42"/>
            <p:cNvSpPr txBox="1"/>
            <p:nvPr/>
          </p:nvSpPr>
          <p:spPr>
            <a:xfrm>
              <a:off x="1116405" y="1931434"/>
              <a:ext cx="1016000" cy="375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cs-CZ" dirty="0"/>
                <a:t>220V</a:t>
              </a:r>
            </a:p>
          </p:txBody>
        </p:sp>
        <p:sp>
          <p:nvSpPr>
            <p:cNvPr id="44" name="TextovéPole 43"/>
            <p:cNvSpPr txBox="1"/>
            <p:nvPr/>
          </p:nvSpPr>
          <p:spPr>
            <a:xfrm>
              <a:off x="3346376" y="2441545"/>
              <a:ext cx="1016000" cy="375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cs-CZ" dirty="0"/>
                <a:t>200V</a:t>
              </a:r>
            </a:p>
          </p:txBody>
        </p:sp>
        <p:sp>
          <p:nvSpPr>
            <p:cNvPr id="45" name="TextovéPole 44"/>
            <p:cNvSpPr txBox="1"/>
            <p:nvPr/>
          </p:nvSpPr>
          <p:spPr>
            <a:xfrm>
              <a:off x="5562600" y="3350689"/>
              <a:ext cx="1016000" cy="375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cs-CZ" dirty="0"/>
                <a:t>180V</a:t>
              </a:r>
            </a:p>
          </p:txBody>
        </p:sp>
      </p:grpSp>
      <p:sp>
        <p:nvSpPr>
          <p:cNvPr id="52" name="TextovéPole 51"/>
          <p:cNvSpPr txBox="1"/>
          <p:nvPr/>
        </p:nvSpPr>
        <p:spPr>
          <a:xfrm>
            <a:off x="2743200" y="1600200"/>
            <a:ext cx="3327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s-CZ" dirty="0"/>
              <a:t>               P   =   </a:t>
            </a:r>
            <a:r>
              <a:rPr lang="cs-CZ" b="1" dirty="0"/>
              <a:t>U</a:t>
            </a:r>
            <a:r>
              <a:rPr lang="cs-CZ" dirty="0"/>
              <a:t>   *   I</a:t>
            </a:r>
          </a:p>
          <a:p>
            <a:pPr algn="ctr">
              <a:lnSpc>
                <a:spcPct val="150000"/>
              </a:lnSpc>
            </a:pPr>
            <a:r>
              <a:rPr lang="cs-CZ" dirty="0"/>
              <a:t> (obvyklé: 240V </a:t>
            </a:r>
          </a:p>
          <a:p>
            <a:pPr algn="ctr">
              <a:lnSpc>
                <a:spcPct val="150000"/>
              </a:lnSpc>
            </a:pPr>
            <a:r>
              <a:rPr lang="cs-CZ" dirty="0"/>
              <a:t>předepsané: 220-230V)</a:t>
            </a:r>
          </a:p>
        </p:txBody>
      </p:sp>
      <p:cxnSp>
        <p:nvCxnSpPr>
          <p:cNvPr id="54" name="Přímá spojnice se šipkou 53"/>
          <p:cNvCxnSpPr/>
          <p:nvPr/>
        </p:nvCxnSpPr>
        <p:spPr>
          <a:xfrm>
            <a:off x="4377317" y="1600200"/>
            <a:ext cx="0" cy="2540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se šipkou 54"/>
          <p:cNvCxnSpPr/>
          <p:nvPr/>
        </p:nvCxnSpPr>
        <p:spPr>
          <a:xfrm>
            <a:off x="3708400" y="1600200"/>
            <a:ext cx="0" cy="2540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85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8800" y="635000"/>
            <a:ext cx="7924800" cy="609600"/>
          </a:xfrm>
        </p:spPr>
        <p:txBody>
          <a:bodyPr/>
          <a:lstStyle/>
          <a:p>
            <a:r>
              <a:rPr lang="cs-CZ" dirty="0"/>
              <a:t>5. Jak postupovat v případě zájmu?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8800" y="1549400"/>
            <a:ext cx="7975600" cy="4859879"/>
          </a:xfrm>
        </p:spPr>
        <p:txBody>
          <a:bodyPr/>
          <a:lstStyle/>
          <a:p>
            <a:pPr marL="470000" lvl="1" indent="-45720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cs-CZ" sz="2000" dirty="0">
                <a:solidFill>
                  <a:srgbClr val="000000"/>
                </a:solidFill>
              </a:rPr>
              <a:t>Kontaktujte svého E.ON obchodníka</a:t>
            </a:r>
          </a:p>
          <a:p>
            <a:pPr marL="470000" lvl="1" indent="-45720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cs-CZ" sz="2000" dirty="0">
                <a:solidFill>
                  <a:srgbClr val="000000"/>
                </a:solidFill>
              </a:rPr>
              <a:t>Na základě faktur odebrané elektřiny &amp; pasport VO (pokud je k dispozici) Vám připravíme nabídku na míru včetně návratnosti, výpočtu úspor aj.</a:t>
            </a:r>
          </a:p>
          <a:p>
            <a:pPr marL="470000" lvl="1" indent="-45720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cs-CZ" sz="2000" dirty="0">
                <a:solidFill>
                  <a:srgbClr val="000000"/>
                </a:solidFill>
              </a:rPr>
              <a:t>Splácení formou EPC (z vlastní úspor)</a:t>
            </a:r>
          </a:p>
          <a:p>
            <a:pPr marL="470000" lvl="1" indent="-45720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cs-CZ" sz="2000" dirty="0">
                <a:solidFill>
                  <a:srgbClr val="000000"/>
                </a:solidFill>
              </a:rPr>
              <a:t>Plná úspora (cca 35 %)</a:t>
            </a:r>
          </a:p>
          <a:p>
            <a:pPr marL="470000" lvl="1" indent="-457200">
              <a:lnSpc>
                <a:spcPct val="150000"/>
              </a:lnSpc>
              <a:buSzPct val="100000"/>
              <a:buFont typeface="+mj-lt"/>
              <a:buAutoNum type="arabicPeriod"/>
            </a:pPr>
            <a:endParaRPr lang="cs-CZ" sz="2000" dirty="0">
              <a:solidFill>
                <a:srgbClr val="000000"/>
              </a:solidFill>
            </a:endParaRPr>
          </a:p>
          <a:p>
            <a:pPr marL="12800" lvl="1" indent="0">
              <a:lnSpc>
                <a:spcPct val="150000"/>
              </a:lnSpc>
              <a:buSzPct val="100000"/>
              <a:buNone/>
            </a:pPr>
            <a:r>
              <a:rPr lang="cs-CZ" sz="2000" dirty="0">
                <a:solidFill>
                  <a:srgbClr val="000000"/>
                </a:solidFill>
              </a:rPr>
              <a:t>Pozn.:</a:t>
            </a:r>
          </a:p>
          <a:p>
            <a:pPr marL="355700" lvl="1" indent="-342900">
              <a:lnSpc>
                <a:spcPct val="150000"/>
              </a:lnSpc>
              <a:buSzPct val="100000"/>
            </a:pPr>
            <a:r>
              <a:rPr lang="cs-CZ" sz="2000" dirty="0">
                <a:solidFill>
                  <a:srgbClr val="000000"/>
                </a:solidFill>
              </a:rPr>
              <a:t>Nebudete muset vynaložit žádné peníze ze svého rozpočtu,</a:t>
            </a:r>
          </a:p>
          <a:p>
            <a:pPr marL="355700" lvl="1" indent="-342900">
              <a:lnSpc>
                <a:spcPct val="150000"/>
              </a:lnSpc>
              <a:buSzPct val="100000"/>
            </a:pPr>
            <a:r>
              <a:rPr lang="cs-CZ" sz="2000" dirty="0">
                <a:solidFill>
                  <a:srgbClr val="000000"/>
                </a:solidFill>
              </a:rPr>
              <a:t>Instalace se provádí ve dne a trvá několik hodin (1-3h / </a:t>
            </a:r>
            <a:r>
              <a:rPr lang="cs-CZ" sz="2000" dirty="0" err="1">
                <a:solidFill>
                  <a:srgbClr val="000000"/>
                </a:solidFill>
              </a:rPr>
              <a:t>reg</a:t>
            </a:r>
            <a:r>
              <a:rPr lang="cs-CZ" sz="2000" dirty="0">
                <a:solidFill>
                  <a:srgbClr val="000000"/>
                </a:solidFill>
              </a:rPr>
              <a:t>.)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79280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6.0"/>
  <p:tag name="BASIS" val="EONVorlage"/>
</p:tagLst>
</file>

<file path=ppt/theme/theme1.xml><?xml version="1.0" encoding="utf-8"?>
<a:theme xmlns:a="http://schemas.openxmlformats.org/drawingml/2006/main" name="Larissa-Design">
  <a:themeElements>
    <a:clrScheme name="EON_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80026"/>
      </a:accent1>
      <a:accent2>
        <a:srgbClr val="F21C0A"/>
      </a:accent2>
      <a:accent3>
        <a:srgbClr val="F6756A"/>
      </a:accent3>
      <a:accent4>
        <a:srgbClr val="FFB4A0"/>
      </a:accent4>
      <a:accent5>
        <a:srgbClr val="CD5F0A"/>
      </a:accent5>
      <a:accent6>
        <a:srgbClr val="E47D00"/>
      </a:accent6>
      <a:hlink>
        <a:srgbClr val="F21C0A"/>
      </a:hlink>
      <a:folHlink>
        <a:srgbClr val="F6756A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CBCBC"/>
        </a:solidFill>
        <a:ln>
          <a:solidFill>
            <a:srgbClr val="BCBCBC"/>
          </a:solidFill>
        </a:ln>
      </a:spPr>
      <a:bodyPr rtlCol="0" anchor="ctr"/>
      <a:lstStyle>
        <a:defPPr algn="ctr">
          <a:defRPr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ts val="2400"/>
          </a:lnSpc>
          <a:defRPr dirty="0" err="1" smtClean="0"/>
        </a:defPPr>
      </a:lstStyle>
    </a:txDef>
  </a:objectDefaults>
  <a:extraClrSchemeLst>
    <a:extraClrScheme>
      <a:clrScheme name="EON_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B80026"/>
        </a:accent1>
        <a:accent2>
          <a:srgbClr val="F21C0A"/>
        </a:accent2>
        <a:accent3>
          <a:srgbClr val="F6756A"/>
        </a:accent3>
        <a:accent4>
          <a:srgbClr val="FFB4A0"/>
        </a:accent4>
        <a:accent5>
          <a:srgbClr val="CD5F0A"/>
        </a:accent5>
        <a:accent6>
          <a:srgbClr val="E47D00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D5F0A"/>
        </a:accent1>
        <a:accent2>
          <a:srgbClr val="E47D00"/>
        </a:accent2>
        <a:accent3>
          <a:srgbClr val="EDAA58"/>
        </a:accent3>
        <a:accent4>
          <a:srgbClr val="F5CFA3"/>
        </a:accent4>
        <a:accent5>
          <a:srgbClr val="8C0855"/>
        </a:accent5>
        <a:accent6>
          <a:srgbClr val="B01B65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8C0855"/>
        </a:accent1>
        <a:accent2>
          <a:srgbClr val="B01B65"/>
        </a:accent2>
        <a:accent3>
          <a:srgbClr val="CB6999"/>
        </a:accent3>
        <a:accent4>
          <a:srgbClr val="E1ADC8"/>
        </a:accent4>
        <a:accent5>
          <a:srgbClr val="673376"/>
        </a:accent5>
        <a:accent6>
          <a:srgbClr val="7C5A9F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673376"/>
        </a:accent1>
        <a:accent2>
          <a:srgbClr val="7C5A9F"/>
        </a:accent2>
        <a:accent3>
          <a:srgbClr val="A58EBE"/>
        </a:accent3>
        <a:accent4>
          <a:srgbClr val="D0C3DC"/>
        </a:accent4>
        <a:accent5>
          <a:srgbClr val="225087"/>
        </a:accent5>
        <a:accent6>
          <a:srgbClr val="2872A3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225087"/>
        </a:accent1>
        <a:accent2>
          <a:srgbClr val="2872A3"/>
        </a:accent2>
        <a:accent3>
          <a:srgbClr val="7DAAC6"/>
        </a:accent3>
        <a:accent4>
          <a:srgbClr val="B4CBDC"/>
        </a:accent4>
        <a:accent5>
          <a:srgbClr val="1E7A67"/>
        </a:accent5>
        <a:accent6>
          <a:srgbClr val="3AA48D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6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1E7A67"/>
        </a:accent1>
        <a:accent2>
          <a:srgbClr val="3AA48D"/>
        </a:accent2>
        <a:accent3>
          <a:srgbClr val="7DC3B4"/>
        </a:accent3>
        <a:accent4>
          <a:srgbClr val="89DCD5"/>
        </a:accent4>
        <a:accent5>
          <a:srgbClr val="748120"/>
        </a:accent5>
        <a:accent6>
          <a:srgbClr val="A3A545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748120"/>
        </a:accent1>
        <a:accent2>
          <a:srgbClr val="A3A545"/>
        </a:accent2>
        <a:accent3>
          <a:srgbClr val="C3C385"/>
        </a:accent3>
        <a:accent4>
          <a:srgbClr val="DEDCBB"/>
        </a:accent4>
        <a:accent5>
          <a:srgbClr val="767676"/>
        </a:accent5>
        <a:accent6>
          <a:srgbClr val="9B9B9B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B80026"/>
        </a:accent1>
        <a:accent2>
          <a:srgbClr val="F21C0A"/>
        </a:accent2>
        <a:accent3>
          <a:srgbClr val="767676"/>
        </a:accent3>
        <a:accent4>
          <a:srgbClr val="9B9B9B"/>
        </a:accent4>
        <a:accent5>
          <a:srgbClr val="BCBCBC"/>
        </a:accent5>
        <a:accent6>
          <a:srgbClr val="D7D7D7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674</Words>
  <Application>Microsoft Office PowerPoint</Application>
  <PresentationFormat>Předvádění na obrazovce (4:3)</PresentationFormat>
  <Paragraphs>225</Paragraphs>
  <Slides>10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Larissa-Design</vt:lpstr>
      <vt:lpstr>   Regulátory veřejného osvětlení RPR Plus!</vt:lpstr>
      <vt:lpstr>Program</vt:lpstr>
      <vt:lpstr>1. Historie VO</vt:lpstr>
      <vt:lpstr>2. Historie VO</vt:lpstr>
      <vt:lpstr>2. Aktuální situace VO, možnosti a výzvy pro starosty</vt:lpstr>
      <vt:lpstr>2. Aktuální situace VO, možnosti a výzvy pro starosty</vt:lpstr>
      <vt:lpstr>3. Proč Regulátory? Případová studie Regulátory x LED </vt:lpstr>
      <vt:lpstr>4. Technická specifikace – aneb jak to funguje?</vt:lpstr>
      <vt:lpstr>5. Jak postupovat v případě zájmu?</vt:lpstr>
      <vt:lpstr>Děkuji Vám za pozornost.</vt:lpstr>
    </vt:vector>
  </TitlesOfParts>
  <Company>E.ON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E.ON PowerPoint</dc:title>
  <dc:creator>Louženský, Jan</dc:creator>
  <cp:lastModifiedBy>Filip</cp:lastModifiedBy>
  <cp:revision>104</cp:revision>
  <dcterms:created xsi:type="dcterms:W3CDTF">2012-01-27T11:53:41Z</dcterms:created>
  <dcterms:modified xsi:type="dcterms:W3CDTF">2017-05-20T13:34:31Z</dcterms:modified>
</cp:coreProperties>
</file>